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7"/>
  </p:notesMasterIdLst>
  <p:handoutMasterIdLst>
    <p:handoutMasterId r:id="rId38"/>
  </p:handoutMasterIdLst>
  <p:sldIdLst>
    <p:sldId id="256" r:id="rId2"/>
    <p:sldId id="289" r:id="rId3"/>
    <p:sldId id="293" r:id="rId4"/>
    <p:sldId id="297" r:id="rId5"/>
    <p:sldId id="299" r:id="rId6"/>
    <p:sldId id="301" r:id="rId7"/>
    <p:sldId id="302" r:id="rId8"/>
    <p:sldId id="304" r:id="rId9"/>
    <p:sldId id="305" r:id="rId10"/>
    <p:sldId id="306" r:id="rId11"/>
    <p:sldId id="274" r:id="rId12"/>
    <p:sldId id="275" r:id="rId13"/>
    <p:sldId id="276" r:id="rId14"/>
    <p:sldId id="278" r:id="rId15"/>
    <p:sldId id="280" r:id="rId16"/>
    <p:sldId id="279" r:id="rId17"/>
    <p:sldId id="273" r:id="rId18"/>
    <p:sldId id="281" r:id="rId19"/>
    <p:sldId id="277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84" r:id="rId28"/>
    <p:sldId id="315" r:id="rId29"/>
    <p:sldId id="316" r:id="rId30"/>
    <p:sldId id="317" r:id="rId31"/>
    <p:sldId id="318" r:id="rId32"/>
    <p:sldId id="319" r:id="rId33"/>
    <p:sldId id="321" r:id="rId34"/>
    <p:sldId id="322" r:id="rId35"/>
    <p:sldId id="323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0066"/>
    <a:srgbClr val="FFFF66"/>
    <a:srgbClr val="FF6699"/>
    <a:srgbClr val="FF505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99" autoAdjust="0"/>
    <p:restoredTop sz="94717" autoAdjust="0"/>
  </p:normalViewPr>
  <p:slideViewPr>
    <p:cSldViewPr>
      <p:cViewPr varScale="1">
        <p:scale>
          <a:sx n="99" d="100"/>
          <a:sy n="99" d="100"/>
        </p:scale>
        <p:origin x="-39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769E71-08D5-4555-9DBC-FBC94AC285F2}" type="datetimeFigureOut">
              <a:rPr lang="en-US" smtClean="0"/>
              <a:t>1/14/2016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F53F7D-8520-4FA5-995A-7C89A7FCD44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563CB3-A884-461D-B9E7-D6305CCD902C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72616-C409-4CF9-A270-DD0844863AE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15428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all of these</a:t>
            </a:r>
            <a:r>
              <a:rPr lang="en-US" baseline="0" dirty="0" smtClean="0"/>
              <a:t> strategies we needed a way to determine their effectiveness.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67698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581687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Overall</a:t>
            </a:r>
            <a:r>
              <a:rPr lang="en-US" baseline="0" dirty="0" smtClean="0"/>
              <a:t> stress, emotional distress, behavior difficulties, hyperactivity and concentration difficulties, difficulty getting along with other children, kind and helpful behavior, impact of any difficulties on the child’s life.</a:t>
            </a:r>
          </a:p>
          <a:p>
            <a:r>
              <a:rPr lang="en-US" baseline="0" dirty="0" smtClean="0"/>
              <a:t>We will give it once more this year and three times next year.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511133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45739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213558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57387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99255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25558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42282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283102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6971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63628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65578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http://www.youtube.com/watch?v=IAQJ2yqfQME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72616-C409-4CF9-A270-DD0844863AEF}" type="slidenum">
              <a:rPr lang="en-US" smtClean="0"/>
              <a:pPr/>
              <a:t>27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ir titl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67657" y="0"/>
            <a:ext cx="5276343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951038"/>
            <a:ext cx="4953000" cy="2193831"/>
          </a:xfrm>
        </p:spPr>
        <p:txBody>
          <a:bodyPr anchor="b" anchorCtr="0">
            <a:normAutofit/>
            <a:scene3d>
              <a:camera prst="orthographicFront"/>
              <a:lightRig rig="balanced" dir="t"/>
            </a:scene3d>
          </a:bodyPr>
          <a:lstStyle>
            <a:lvl1pPr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404618"/>
            <a:ext cx="5715000" cy="1413475"/>
          </a:xfrm>
        </p:spPr>
        <p:txBody>
          <a:bodyPr>
            <a:normAutofit/>
            <a:scene3d>
              <a:camera prst="orthographicFront"/>
              <a:lightRig rig="twoPt" dir="t"/>
            </a:scene3d>
          </a:bodyPr>
          <a:lstStyle>
            <a:lvl1pPr marL="0" indent="0" algn="l">
              <a:buNone/>
              <a:defRPr sz="1800" b="0" kern="1200">
                <a:solidFill>
                  <a:schemeClr val="tx2"/>
                </a:solidFill>
                <a:effectLst>
                  <a:outerShdw blurRad="12700" dist="12700" dir="3000000" algn="ctr" rotWithShape="0">
                    <a:schemeClr val="bg1">
                      <a:lumMod val="85000"/>
                      <a:alpha val="6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762001"/>
            <a:ext cx="1676400" cy="50752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762001"/>
            <a:ext cx="5867400" cy="50752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2900" y="2590800"/>
            <a:ext cx="5943600" cy="1447800"/>
          </a:xfrm>
        </p:spPr>
        <p:txBody>
          <a:bodyPr vert="horz" lIns="91440" tIns="45720" rIns="91440" bIns="45720" rtlCol="0" anchor="b" anchorCtr="0">
            <a:normAutofit/>
            <a:scene3d>
              <a:camera prst="orthographicFront"/>
              <a:lightRig rig="balanced" dir="t"/>
            </a:scene3d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800" b="0" kern="1200" cap="none" spc="100" baseline="0">
                <a:solidFill>
                  <a:schemeClr val="tx2"/>
                </a:solidFill>
                <a:effectLst>
                  <a:outerShdw blurRad="127000" algn="ctr" rotWithShape="0">
                    <a:schemeClr val="bg1">
                      <a:alpha val="5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12900" y="4038601"/>
            <a:ext cx="5943600" cy="1143000"/>
          </a:xfrm>
        </p:spPr>
        <p:txBody>
          <a:bodyPr vert="horz" lIns="91440" tIns="45720" rIns="91440" bIns="45720" rtlCol="0">
            <a:normAutofit/>
            <a:scene3d>
              <a:camera prst="orthographicFront"/>
              <a:lightRig rig="twoPt" dir="t"/>
            </a:scene3d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600"/>
              </a:spcBef>
              <a:buSzPct val="80000"/>
              <a:buFont typeface="Wingdings" pitchFamily="2" charset="2"/>
              <a:buNone/>
              <a:defRPr sz="1800" b="0" kern="1200">
                <a:solidFill>
                  <a:schemeClr val="tx2"/>
                </a:solidFill>
                <a:effectLst>
                  <a:outerShdw blurRad="12700" dist="12700" dir="3000000" algn="ctr" rotWithShape="0">
                    <a:schemeClr val="bg1">
                      <a:lumMod val="85000"/>
                      <a:alpha val="6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Air title.png"/>
          <p:cNvPicPr>
            <a:picLocks noChangeAspect="1"/>
          </p:cNvPicPr>
          <p:nvPr/>
        </p:nvPicPr>
        <p:blipFill>
          <a:blip r:embed="rId2" cstate="print"/>
          <a:srcRect l="42293" t="29512" r="38657" b="34962"/>
          <a:stretch>
            <a:fillRect/>
          </a:stretch>
        </p:blipFill>
        <p:spPr>
          <a:xfrm>
            <a:off x="0" y="0"/>
            <a:ext cx="1475880" cy="3577380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0200" y="1951039"/>
            <a:ext cx="2743200" cy="3886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buFont typeface="Wingdings" pitchFamily="2" charset="2"/>
              <a:buChar char="Ë"/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951039"/>
            <a:ext cx="2743200" cy="3886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1660619"/>
            <a:ext cx="2743200" cy="827087"/>
          </a:xfrm>
        </p:spPr>
        <p:txBody>
          <a:bodyPr anchor="ctr" anchorCtr="0"/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00200" y="2667000"/>
            <a:ext cx="2743200" cy="3170238"/>
          </a:xfrm>
        </p:spPr>
        <p:txBody>
          <a:bodyPr>
            <a:normAutofit/>
          </a:bodyPr>
          <a:lstStyle>
            <a:lvl1pPr>
              <a:defRPr sz="1800" b="0"/>
            </a:lvl1pPr>
            <a:lvl2pPr>
              <a:defRPr sz="1800" b="0"/>
            </a:lvl2pPr>
            <a:lvl3pPr>
              <a:defRPr sz="1800" b="0"/>
            </a:lvl3pPr>
            <a:lvl4pPr>
              <a:defRPr sz="1800" b="0"/>
            </a:lvl4pPr>
            <a:lvl5pPr>
              <a:defRPr sz="1800" b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60619"/>
            <a:ext cx="2743200" cy="827087"/>
          </a:xfrm>
        </p:spPr>
        <p:txBody>
          <a:bodyPr anchor="ctr" anchorCtr="0"/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667000"/>
            <a:ext cx="2743200" cy="3170238"/>
          </a:xfrm>
        </p:spPr>
        <p:txBody>
          <a:bodyPr>
            <a:normAutofit/>
          </a:bodyPr>
          <a:lstStyle>
            <a:lvl1pPr>
              <a:defRPr sz="1800" b="0"/>
            </a:lvl1pPr>
            <a:lvl2pPr>
              <a:defRPr sz="1800" b="0"/>
            </a:lvl2pPr>
            <a:lvl3pPr>
              <a:defRPr sz="1800" b="0"/>
            </a:lvl3pPr>
            <a:lvl4pPr>
              <a:defRPr sz="1800" b="0"/>
            </a:lvl4pPr>
            <a:lvl5pPr>
              <a:defRPr sz="1800" b="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Air title.png"/>
          <p:cNvPicPr>
            <a:picLocks noChangeAspect="1"/>
          </p:cNvPicPr>
          <p:nvPr/>
        </p:nvPicPr>
        <p:blipFill>
          <a:blip r:embed="rId2" cstate="print"/>
          <a:srcRect l="42293" t="29512" r="38657" b="34962"/>
          <a:stretch>
            <a:fillRect/>
          </a:stretch>
        </p:blipFill>
        <p:spPr>
          <a:xfrm>
            <a:off x="0" y="0"/>
            <a:ext cx="1475880" cy="3577380"/>
          </a:xfrm>
          <a:prstGeom prst="rect">
            <a:avLst/>
          </a:prstGeom>
        </p:spPr>
      </p:pic>
    </p:spTree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936750"/>
          </a:xfrm>
        </p:spPr>
        <p:txBody>
          <a:bodyPr anchor="ctr" anchorCtr="0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838200"/>
            <a:ext cx="3657600" cy="4572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200399"/>
            <a:ext cx="2703513" cy="2636839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2" cy="1936750"/>
          </a:xfr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b="0" kern="1200" cap="none" spc="100" baseline="0">
                <a:solidFill>
                  <a:schemeClr val="tx2"/>
                </a:solidFill>
                <a:effectLst>
                  <a:outerShdw blurRad="127000" algn="ctr" rotWithShape="0">
                    <a:schemeClr val="bg1">
                      <a:alpha val="5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838200"/>
            <a:ext cx="3657600" cy="4572000"/>
          </a:xfrm>
          <a:prstGeom prst="rect">
            <a:avLst/>
          </a:prstGeom>
          <a:ln>
            <a:noFill/>
          </a:ln>
          <a:effectLst>
            <a:reflection blurRad="42700" stA="30000" endPos="20000" dist="40000" dir="5400000" sy="-100000" algn="bl" rotWithShape="0"/>
          </a:effectLst>
          <a:scene3d>
            <a:camera prst="perspectiveContrastingLeftFacing">
              <a:rot lat="295432" lon="20402243" rev="52222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3200398"/>
            <a:ext cx="2703512" cy="26368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50000"/>
              </a:lnSpc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50000"/>
              </a:lnSpc>
              <a:spcBef>
                <a:spcPts val="1600"/>
              </a:spcBef>
              <a:buSzPct val="8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1936377"/>
            <a:ext cx="59436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kern="120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fld id="{0C4A3FC7-22F6-47F4-94ED-232BDD276DC0}" type="datetimeFigureOut">
              <a:rPr lang="en-US" smtClean="0"/>
              <a:pPr/>
              <a:t>1/14/2016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0" kern="120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kern="120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fld id="{B01760EF-77A8-43E5-AB09-F2363367F91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dandelion.png"/>
          <p:cNvPicPr>
            <a:picLocks noChangeAspect="1"/>
          </p:cNvPicPr>
          <p:nvPr/>
        </p:nvPicPr>
        <p:blipFill>
          <a:blip r:embed="rId13" cstate="print"/>
          <a:srcRect r="19766" b="20000"/>
          <a:stretch>
            <a:fillRect/>
          </a:stretch>
        </p:blipFill>
        <p:spPr>
          <a:xfrm>
            <a:off x="7772400" y="3200400"/>
            <a:ext cx="1371600" cy="3657600"/>
          </a:xfrm>
          <a:prstGeom prst="rect">
            <a:avLst/>
          </a:prstGeom>
        </p:spPr>
      </p:pic>
      <p:pic>
        <p:nvPicPr>
          <p:cNvPr id="10" name="Picture 9" descr="Air title.png"/>
          <p:cNvPicPr>
            <a:picLocks noChangeAspect="1"/>
          </p:cNvPicPr>
          <p:nvPr/>
        </p:nvPicPr>
        <p:blipFill>
          <a:blip r:embed="rId14" cstate="print"/>
          <a:srcRect l="42293" t="29512" r="38657" b="34962"/>
          <a:stretch>
            <a:fillRect/>
          </a:stretch>
        </p:blipFill>
        <p:spPr>
          <a:xfrm>
            <a:off x="0" y="0"/>
            <a:ext cx="1475880" cy="357738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push dir="u"/>
  </p:transition>
  <p:txStyles>
    <p:titleStyle>
      <a:lvl1pPr algn="l" defTabSz="914400" rtl="0" eaLnBrk="1" latinLnBrk="0" hangingPunct="1">
        <a:spcBef>
          <a:spcPct val="0"/>
        </a:spcBef>
        <a:buNone/>
        <a:defRPr sz="3600" b="0" kern="1200" cap="none" spc="100" baseline="0">
          <a:solidFill>
            <a:schemeClr val="tx2"/>
          </a:solidFill>
          <a:effectLst>
            <a:outerShdw blurRad="127000" algn="ctr" rotWithShape="0">
              <a:schemeClr val="bg1">
                <a:alpha val="5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1600"/>
        </a:spcBef>
        <a:buSzPct val="80000"/>
        <a:buFont typeface="Wingdings" pitchFamily="2" charset="2"/>
        <a:buChar char="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31825" indent="-282575" algn="l" defTabSz="914400" rtl="0" eaLnBrk="1" latinLnBrk="0" hangingPunct="1">
        <a:lnSpc>
          <a:spcPct val="100000"/>
        </a:lnSpc>
        <a:spcBef>
          <a:spcPts val="1600"/>
        </a:spcBef>
        <a:buSzPct val="60000"/>
        <a:buFont typeface="Wingdings" pitchFamily="2" charset="2"/>
        <a:buChar char="Ë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82575" algn="l" defTabSz="914400" rtl="0" eaLnBrk="1" latinLnBrk="0" hangingPunct="1">
        <a:lnSpc>
          <a:spcPct val="100000"/>
        </a:lnSpc>
        <a:spcBef>
          <a:spcPts val="1600"/>
        </a:spcBef>
        <a:buSzPct val="70000"/>
        <a:buFont typeface="Wingdings" pitchFamily="2" charset="2"/>
        <a:buChar char="®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196975" indent="-282575" algn="l" defTabSz="914400" rtl="0" eaLnBrk="1" latinLnBrk="0" hangingPunct="1">
        <a:lnSpc>
          <a:spcPct val="100000"/>
        </a:lnSpc>
        <a:spcBef>
          <a:spcPts val="1600"/>
        </a:spcBef>
        <a:buSzPct val="60000"/>
        <a:buFont typeface="Wingdings" pitchFamily="2" charset="2"/>
        <a:buChar char="Ë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92250" indent="-295275" algn="l" defTabSz="914400" rtl="0" eaLnBrk="1" latinLnBrk="0" hangingPunct="1">
        <a:lnSpc>
          <a:spcPct val="100000"/>
        </a:lnSpc>
        <a:spcBef>
          <a:spcPts val="1600"/>
        </a:spcBef>
        <a:buSzPct val="70000"/>
        <a:buFont typeface="Wingdings" pitchFamily="2" charset="2"/>
        <a:buChar char="®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774825" indent="-282575" algn="l" defTabSz="914400" rtl="0" eaLnBrk="1" latinLnBrk="0" hangingPunct="1">
        <a:lnSpc>
          <a:spcPct val="100000"/>
        </a:lnSpc>
        <a:spcBef>
          <a:spcPts val="1600"/>
        </a:spcBef>
        <a:buSzPct val="60000"/>
        <a:buFont typeface="Wingdings" pitchFamily="2" charset="2"/>
        <a:buChar char="Ë"/>
        <a:defRPr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057400" indent="-282575" algn="l" defTabSz="914400" rtl="0" eaLnBrk="1" latinLnBrk="0" hangingPunct="1">
        <a:lnSpc>
          <a:spcPct val="100000"/>
        </a:lnSpc>
        <a:spcBef>
          <a:spcPts val="1600"/>
        </a:spcBef>
        <a:buSzPct val="70000"/>
        <a:buFont typeface="Wingdings" pitchFamily="2" charset="2"/>
        <a:buChar char="®"/>
        <a:defRPr sz="1800" kern="1200">
          <a:solidFill>
            <a:schemeClr val="tx2"/>
          </a:solidFill>
          <a:latin typeface="+mn-lt"/>
          <a:ea typeface="+mn-ea"/>
          <a:cs typeface="+mn-cs"/>
        </a:defRPr>
      </a:lvl7pPr>
      <a:lvl8pPr marL="2339975" indent="-282575" algn="l" defTabSz="914400" rtl="0" eaLnBrk="1" latinLnBrk="0" hangingPunct="1">
        <a:lnSpc>
          <a:spcPct val="100000"/>
        </a:lnSpc>
        <a:spcBef>
          <a:spcPts val="1600"/>
        </a:spcBef>
        <a:buSzPct val="60000"/>
        <a:buFont typeface="Wingdings" pitchFamily="2" charset="2"/>
        <a:buChar char="Ë"/>
        <a:defRPr sz="1800" kern="1200">
          <a:solidFill>
            <a:schemeClr val="tx2"/>
          </a:solidFill>
          <a:latin typeface="+mn-lt"/>
          <a:ea typeface="+mn-ea"/>
          <a:cs typeface="+mn-cs"/>
        </a:defRPr>
      </a:lvl8pPr>
      <a:lvl9pPr marL="2622550" indent="-282575" algn="l" defTabSz="914400" rtl="0" eaLnBrk="1" latinLnBrk="0" hangingPunct="1">
        <a:lnSpc>
          <a:spcPct val="100000"/>
        </a:lnSpc>
        <a:spcBef>
          <a:spcPts val="1600"/>
        </a:spcBef>
        <a:buSzPct val="70000"/>
        <a:buFont typeface="Wingdings" pitchFamily="2" charset="2"/>
        <a:buChar char="®"/>
        <a:defRPr sz="18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IAQJ2yqfQM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ssadvocates.org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roqol.org/ProQol_Test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20000">
              <a:srgbClr val="000040"/>
            </a:gs>
            <a:gs pos="50000">
              <a:srgbClr val="400040"/>
            </a:gs>
            <a:gs pos="75000">
              <a:srgbClr val="8F0040"/>
            </a:gs>
            <a:gs pos="89999">
              <a:srgbClr val="F27300"/>
            </a:gs>
            <a:gs pos="100000">
              <a:srgbClr val="FFBF0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143000"/>
            <a:ext cx="5334000" cy="3459069"/>
          </a:xfrm>
        </p:spPr>
        <p:txBody>
          <a:bodyPr>
            <a:noAutofit/>
            <a:scene3d>
              <a:camera prst="orthographicFront"/>
              <a:lightRig rig="balanced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Our Compassion Plan</a:t>
            </a:r>
            <a:br>
              <a:rPr lang="en-US" sz="5400" dirty="0" smtClean="0">
                <a:solidFill>
                  <a:schemeClr val="bg1"/>
                </a:solidFill>
              </a:rPr>
            </a:br>
            <a:r>
              <a:rPr lang="en-US" sz="5400" dirty="0" smtClean="0">
                <a:solidFill>
                  <a:schemeClr val="bg1"/>
                </a:solidFill>
              </a:rPr>
              <a:t>to Increase</a:t>
            </a:r>
            <a:br>
              <a:rPr lang="en-US" sz="5400" dirty="0" smtClean="0">
                <a:solidFill>
                  <a:schemeClr val="bg1"/>
                </a:solidFill>
              </a:rPr>
            </a:br>
            <a:r>
              <a:rPr lang="en-US" sz="5400" dirty="0" smtClean="0">
                <a:solidFill>
                  <a:schemeClr val="bg1"/>
                </a:solidFill>
              </a:rPr>
              <a:t>Resiliency and</a:t>
            </a:r>
            <a:br>
              <a:rPr lang="en-US" sz="5400" dirty="0" smtClean="0">
                <a:solidFill>
                  <a:schemeClr val="bg1"/>
                </a:solidFill>
              </a:rPr>
            </a:br>
            <a:r>
              <a:rPr lang="en-US" sz="5400" dirty="0" smtClean="0">
                <a:solidFill>
                  <a:schemeClr val="bg1"/>
                </a:solidFill>
              </a:rPr>
              <a:t>Hope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5215925"/>
            <a:ext cx="5181600" cy="1184875"/>
          </a:xfrm>
        </p:spPr>
        <p:txBody>
          <a:bodyPr>
            <a:normAutofit/>
            <a:scene3d>
              <a:camera prst="orthographicFront"/>
              <a:lightRig rig="twoPt" dir="t"/>
            </a:scene3d>
            <a:sp3d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Quil Ceda Tulalip Elementary</a:t>
            </a:r>
            <a:br>
              <a:rPr lang="en-US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Marysville, Washington</a:t>
            </a:r>
            <a:endParaRPr lang="en-US" dirty="0" smtClean="0">
              <a:solidFill>
                <a:schemeClr val="bg1">
                  <a:lumMod val="95000"/>
                </a:schemeClr>
              </a:solidFill>
              <a:effectLst>
                <a:outerShdw blurRad="12700" dist="12700" dir="3000000" algn="ctr" rotWithShape="0">
                  <a:schemeClr val="bg1">
                    <a:lumMod val="85000"/>
                    <a:alpha val="6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PBIS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5123" name="Picture 3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371601"/>
            <a:ext cx="3200400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371601"/>
            <a:ext cx="3182112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618777418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Consequences of Trauma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Can affect learning and brain development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Relationships/attachment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Behavior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Self-regulation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Can manifest in many ways</a:t>
            </a:r>
          </a:p>
          <a:p>
            <a:endParaRPr lang="en-US" sz="2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Students who don’t perceive safety (over-perceive danger)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solidFill>
                  <a:schemeClr val="tx1"/>
                </a:solidFill>
              </a:rPr>
              <a:t>Inability to focus</a:t>
            </a:r>
          </a:p>
          <a:p>
            <a:r>
              <a:rPr lang="en-US" sz="2400" b="1" dirty="0" smtClean="0">
                <a:solidFill>
                  <a:schemeClr val="tx1"/>
                </a:solidFill>
              </a:rPr>
              <a:t>Withdrawn</a:t>
            </a:r>
          </a:p>
          <a:p>
            <a:r>
              <a:rPr lang="en-US" sz="2400" b="1" dirty="0" smtClean="0">
                <a:solidFill>
                  <a:schemeClr val="tx1"/>
                </a:solidFill>
              </a:rPr>
              <a:t>Clingy/Needy</a:t>
            </a:r>
          </a:p>
          <a:p>
            <a:r>
              <a:rPr lang="en-US" sz="2400" b="1" dirty="0" smtClean="0">
                <a:solidFill>
                  <a:schemeClr val="tx1"/>
                </a:solidFill>
              </a:rPr>
              <a:t>Misinterpret events</a:t>
            </a:r>
          </a:p>
          <a:p>
            <a:r>
              <a:rPr lang="en-US" sz="2400" b="1" dirty="0" smtClean="0">
                <a:solidFill>
                  <a:schemeClr val="tx1"/>
                </a:solidFill>
              </a:rPr>
              <a:t>Aggressive</a:t>
            </a:r>
          </a:p>
          <a:p>
            <a:r>
              <a:rPr lang="en-US" sz="2400" b="1" dirty="0" smtClean="0">
                <a:solidFill>
                  <a:schemeClr val="tx1"/>
                </a:solidFill>
              </a:rPr>
              <a:t>Avoid</a:t>
            </a:r>
            <a:endParaRPr lang="en-US" sz="24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tx1"/>
                </a:solidFill>
              </a:rPr>
              <a:t>You might try:</a:t>
            </a:r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Posting schedules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Warn of changes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Connect with student each day in the same way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Small connection rituals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Whole class motions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Keep your mood stable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Students who are not able to self-regulate well (physically/emotionally)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</a:rPr>
              <a:t>You might see: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Over-reacting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Tantrums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Mood swings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Trouble with transitions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Teasing/bullying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Spacing out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951039"/>
            <a:ext cx="3048000" cy="3886200"/>
          </a:xfrm>
        </p:spPr>
        <p:txBody>
          <a:bodyPr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</a:rPr>
              <a:t>You might try: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self-regulation tools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emotional vocabulary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Whole class motion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Give student control when possible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Students who don’t succeed academically or socially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</a:rPr>
              <a:t>You might see: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Lots of excuses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Disruptive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Inability to focus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Not working well alone or in group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Low organizational skills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</a:rPr>
              <a:t>You might try: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Help student notice successes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Post schedule and homework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Use written and verbal instructions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Problem solve with student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Listen deeply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Ask, “What is your plan?”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b="1" dirty="0" smtClean="0">
                <a:solidFill>
                  <a:schemeClr val="tx1"/>
                </a:solidFill>
              </a:rPr>
              <a:t>Students who don’t believe they matter</a:t>
            </a:r>
            <a:endParaRPr lang="en-US" sz="3400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</a:rPr>
              <a:t>You might see: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Giving up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Acting out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Appear anxious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Clingy/Needy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Aggressive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Avoidant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</a:rPr>
              <a:t>You might try: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Appreciation circles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Honest post-it notes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Get to know family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Notice strengths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the class encouragement skills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op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81600" y="3505200"/>
            <a:ext cx="3131688" cy="22574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Hope= Compassionate Schools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Create attachments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Learn to regulate self and behavior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Achieve confidence from gain in competencies</a:t>
            </a:r>
          </a:p>
          <a:p>
            <a:pPr>
              <a:buNone/>
            </a:pPr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We are the First Responders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Breathing Strategy Demo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Hoberman Sphere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Square Breathing</a:t>
            </a:r>
          </a:p>
          <a:p>
            <a:r>
              <a:rPr lang="en-US" sz="2800" b="1" dirty="0" smtClean="0">
                <a:solidFill>
                  <a:schemeClr val="tx1"/>
                </a:solidFill>
              </a:rPr>
              <a:t>Rocket-Ship Breath</a:t>
            </a:r>
          </a:p>
          <a:p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8434" name="Picture 2" descr="http://coolestfamilyontheblock.files.wordpress.com/2011/07/michael-the-office-21132922-979-102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48200" y="1905000"/>
            <a:ext cx="3234297" cy="33829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Tulalip and Quil Ceda Elementary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Our Compassion Plan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4" name="Picture 3" descr="QC-Assembly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47800" y="2474541"/>
            <a:ext cx="5791200" cy="36567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29600" cy="1325562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bg1">
                    <a:lumMod val="95000"/>
                  </a:schemeClr>
                </a:solidFill>
              </a:rPr>
              <a:t>Quil Ceda Tulalip Elementary</a:t>
            </a:r>
            <a:endParaRPr lang="en-US" sz="4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76400"/>
            <a:ext cx="8153400" cy="4114800"/>
          </a:xfrm>
        </p:spPr>
        <p:txBody>
          <a:bodyPr>
            <a:noAutofit/>
          </a:bodyPr>
          <a:lstStyle/>
          <a:p>
            <a:r>
              <a:rPr lang="en-US" sz="2200" b="1" dirty="0" smtClean="0">
                <a:solidFill>
                  <a:srgbClr val="FFC000"/>
                </a:solidFill>
              </a:rPr>
              <a:t>77% Free and Reduced Lunch</a:t>
            </a:r>
          </a:p>
          <a:p>
            <a:r>
              <a:rPr lang="en-US" sz="2200" b="1" dirty="0" smtClean="0">
                <a:solidFill>
                  <a:srgbClr val="FFC000"/>
                </a:solidFill>
              </a:rPr>
              <a:t>13% in Foster Care (according to OSPI)</a:t>
            </a:r>
          </a:p>
          <a:p>
            <a:r>
              <a:rPr lang="en-US" sz="2200" b="1" dirty="0" smtClean="0">
                <a:solidFill>
                  <a:srgbClr val="FFC000"/>
                </a:solidFill>
              </a:rPr>
              <a:t>50 students live with a grandparent</a:t>
            </a:r>
          </a:p>
          <a:p>
            <a:r>
              <a:rPr lang="en-US" sz="2200" b="1" dirty="0" smtClean="0">
                <a:solidFill>
                  <a:srgbClr val="FFC000"/>
                </a:solidFill>
              </a:rPr>
              <a:t>30 students have experienced a significant death (parent or sibling)</a:t>
            </a:r>
          </a:p>
          <a:p>
            <a:r>
              <a:rPr lang="en-US" sz="2200" b="1" dirty="0" smtClean="0">
                <a:solidFill>
                  <a:srgbClr val="FFC000"/>
                </a:solidFill>
              </a:rPr>
              <a:t>9 receiving McKinney-Vento</a:t>
            </a:r>
          </a:p>
          <a:p>
            <a:r>
              <a:rPr lang="en-US" sz="2200" b="1" dirty="0" smtClean="0">
                <a:solidFill>
                  <a:srgbClr val="FFC000"/>
                </a:solidFill>
              </a:rPr>
              <a:t>86 used Operation School Bell this year for clothes</a:t>
            </a:r>
          </a:p>
          <a:p>
            <a:r>
              <a:rPr lang="en-US" sz="2200" b="1" dirty="0" smtClean="0">
                <a:solidFill>
                  <a:srgbClr val="FFC000"/>
                </a:solidFill>
              </a:rPr>
              <a:t>75 receive Food for Thought from the local food bank every week</a:t>
            </a:r>
            <a:endParaRPr lang="en-US" sz="22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Always empower, never disempower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00200" y="1905000"/>
            <a:ext cx="2743200" cy="3886200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Check in and ask to silently make improvements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Give choices when possible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Solutions instead of consequences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Call home after problem fixed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Let student teach you and class something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Ask, “What is your plan?”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Have confidence in their ability to handle stress (Calm Zone option)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5" name="Picture 4" descr="calm corne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181600" y="4038600"/>
            <a:ext cx="2209800" cy="23241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Unconditional Positive Regard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Be Kind and Firm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Connect with student each day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Small connection rituals (high five, etc.)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encouragement skills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Appreciation circles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2X10 rule  (2 encouragements/10 days)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Write honest post-its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Continue to acknowledge even when no longer in class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Share appreciations in private or post-it note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Listen deeply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5" name="Picture 4" descr="appreciation circl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57800" y="4114800"/>
            <a:ext cx="2181225" cy="2095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High Expectations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Not allow bullying or name-calling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Help set achievable goals + follow-up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Help student notice successes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“What is your plan?”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Classroom jobs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</a:rPr>
              <a:t>Notice and increase time spent mustering energy to persist on task even when challenging, effortful, or tedious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5" name="Picture 4" descr="job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724400" y="3810000"/>
            <a:ext cx="3276600" cy="1905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hedul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81400" y="2438400"/>
            <a:ext cx="5129561" cy="3505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Check Assumptions/Be Proactive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00200"/>
            <a:ext cx="2743200" cy="4754562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Teach routines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Practice transitions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Warn of “surprises”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Know more about family, culture, and history at school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Accessible homework and schedule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Use written and verbal instructions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Learn about their life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981200"/>
            <a:ext cx="2743200" cy="3886200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Post schedules: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pPr>
              <a:buNone/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buNone/>
            </a:pP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Be a Relationship Coach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Keep own mood stable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emotional awareness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self-regulation tools regularly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encouragement skills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Say hello + name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to make amends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the “Calm Zone”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Teach a “sense of time”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Question inaccurate thoughts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Social Thinking– understand how others perceive my behavior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Super Flex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Peer mediation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“I statements”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 handling transitions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5" name="Picture 4" descr="I statemen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15000" y="228600"/>
            <a:ext cx="3133725" cy="1457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Guided Opportunities for Helpful Participation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Morning meetings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Appreciation circles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Class meetings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Yoga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Brain Gym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Opportunities to contribute in meaningful ways:  classroom &amp; school jobs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2743200" cy="3886200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Progressive muscle relaxation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Practice skills during play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Mindfulness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Tapping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Plan B (Ross Greene’s Collaborative Problem Solving)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7" name="Picture 6" descr="yoga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257800" y="5105400"/>
            <a:ext cx="1981200" cy="14620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Through these Strategies, we establish: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Safety, connection, and trust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Improved emotional/behavioral self-regulation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Increased competence in:  Academic Skills; Social Skills; and Personal Agency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11" name="Content Placeholder 10" descr="IMG_0338.JP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800600" y="2667000"/>
            <a:ext cx="3007784" cy="22558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Self-Care—An Ethical Obligation for Those Who Care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2286000"/>
            <a:ext cx="5486400" cy="1706561"/>
          </a:xfrm>
        </p:spPr>
        <p:txBody>
          <a:bodyPr>
            <a:normAutofit/>
          </a:bodyPr>
          <a:lstStyle/>
          <a:p>
            <a:r>
              <a:rPr lang="en-US" sz="4800" dirty="0" smtClean="0">
                <a:hlinkClick r:id="rId3"/>
              </a:rPr>
              <a:t>Love Yourself</a:t>
            </a:r>
            <a:endParaRPr lang="en-US" sz="4800" dirty="0"/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Data, data, data. What can we use?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SWIS (office referrals and suspensions)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Students surveys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The Strengths and Difficulties Questionnaire (SDQ) sdqinfo.org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Anecdotal data from staff</a:t>
            </a:r>
          </a:p>
          <a:p>
            <a:r>
              <a:rPr lang="en-US" sz="2800" dirty="0" smtClean="0">
                <a:solidFill>
                  <a:schemeClr val="bg1"/>
                </a:solidFill>
              </a:rPr>
              <a:t>Staff survey (</a:t>
            </a:r>
            <a:r>
              <a:rPr lang="en-US" sz="2800" dirty="0" err="1" smtClean="0">
                <a:solidFill>
                  <a:schemeClr val="bg1"/>
                </a:solidFill>
              </a:rPr>
              <a:t>ProQOL</a:t>
            </a:r>
            <a:r>
              <a:rPr lang="en-US" sz="2800" dirty="0" smtClean="0">
                <a:solidFill>
                  <a:schemeClr val="bg1"/>
                </a:solidFill>
              </a:rPr>
              <a:t> R-IV)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10671411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SWIS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600200"/>
            <a:ext cx="6781800" cy="370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3198707795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Vision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447800"/>
            <a:ext cx="6324600" cy="4572000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solidFill>
                  <a:srgbClr val="FFC000"/>
                </a:solidFill>
              </a:rPr>
              <a:t>We value and respect all cultures and academics.</a:t>
            </a:r>
          </a:p>
          <a:p>
            <a:r>
              <a:rPr lang="en-US" sz="2400" b="1" dirty="0" smtClean="0">
                <a:solidFill>
                  <a:srgbClr val="FFC000"/>
                </a:solidFill>
              </a:rPr>
              <a:t>We value a growth mindset for adults and children.</a:t>
            </a:r>
          </a:p>
          <a:p>
            <a:r>
              <a:rPr lang="en-US" sz="2400" b="1" dirty="0" smtClean="0">
                <a:solidFill>
                  <a:srgbClr val="FFC000"/>
                </a:solidFill>
              </a:rPr>
              <a:t>We meet students where they are and work to accelerate their growth and learning.</a:t>
            </a:r>
          </a:p>
          <a:p>
            <a:r>
              <a:rPr lang="en-US" sz="2400" b="1" dirty="0" smtClean="0">
                <a:solidFill>
                  <a:srgbClr val="FFC000"/>
                </a:solidFill>
              </a:rPr>
              <a:t>We maintain compassion and high expectations.</a:t>
            </a:r>
          </a:p>
          <a:p>
            <a:r>
              <a:rPr lang="en-US" sz="2400" b="1" dirty="0" smtClean="0">
                <a:solidFill>
                  <a:srgbClr val="FFC000"/>
                </a:solidFill>
              </a:rPr>
              <a:t>We collaborate with staff, students and families.</a:t>
            </a:r>
            <a:endParaRPr lang="en-US" sz="2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23052227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SDQ data for Fall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600" y="1951039"/>
            <a:ext cx="3352800" cy="307816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099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14800" y="3352800"/>
            <a:ext cx="491151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371600"/>
            <a:ext cx="4865511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665626701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FFFFFF"/>
                </a:solidFill>
              </a:rPr>
              <a:t>How we used the SDQ results: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447800"/>
            <a:ext cx="5943600" cy="487679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Reviewed school-wide data with administrators and counselors to discuss needed changes or additions to PBIS lessons, morning message and counselor lessons.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Reviewed the school-wide and grade level data at grade level data teams.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Teachers reviewed their classroom data and determine area of greatest need for students.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Asked teachers to view their data through the lens of what skills need to be taught.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Used a modified problem solving cycle from Response to Intervention and Continuous School Improvement by </a:t>
            </a:r>
            <a:r>
              <a:rPr lang="en-US" b="1" dirty="0" err="1" smtClean="0">
                <a:solidFill>
                  <a:schemeClr val="tx1"/>
                </a:solidFill>
              </a:rPr>
              <a:t>Berhardt</a:t>
            </a:r>
            <a:r>
              <a:rPr lang="en-US" b="1" dirty="0" smtClean="0">
                <a:solidFill>
                  <a:schemeClr val="tx1"/>
                </a:solidFill>
              </a:rPr>
              <a:t> and Hebert (2011).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75368446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FFFFFF"/>
                </a:solidFill>
              </a:rPr>
              <a:t>Our problem solving/data cycle: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200" b="1" dirty="0" smtClean="0">
                <a:solidFill>
                  <a:schemeClr val="tx1"/>
                </a:solidFill>
              </a:rPr>
              <a:t>Choose an area for improvement.</a:t>
            </a:r>
          </a:p>
          <a:p>
            <a:r>
              <a:rPr lang="en-US" sz="2200" b="1" dirty="0" smtClean="0">
                <a:solidFill>
                  <a:schemeClr val="tx1"/>
                </a:solidFill>
              </a:rPr>
              <a:t>Choose a strategy/intervention.</a:t>
            </a:r>
          </a:p>
          <a:p>
            <a:r>
              <a:rPr lang="en-US" sz="2200" b="1" dirty="0" smtClean="0">
                <a:solidFill>
                  <a:schemeClr val="tx1"/>
                </a:solidFill>
              </a:rPr>
              <a:t>What will it look like when it is implemented?</a:t>
            </a:r>
          </a:p>
          <a:p>
            <a:r>
              <a:rPr lang="en-US" sz="2200" b="1" dirty="0" smtClean="0">
                <a:solidFill>
                  <a:schemeClr val="tx1"/>
                </a:solidFill>
              </a:rPr>
              <a:t>How will you know when it is working?</a:t>
            </a:r>
          </a:p>
          <a:p>
            <a:r>
              <a:rPr lang="en-US" sz="2200" b="1" dirty="0" smtClean="0">
                <a:solidFill>
                  <a:schemeClr val="tx1"/>
                </a:solidFill>
              </a:rPr>
              <a:t>How will you measure the effectiveness of the intervention/what data will you keep?</a:t>
            </a:r>
          </a:p>
          <a:p>
            <a:r>
              <a:rPr lang="en-US" sz="2200" b="1" dirty="0" smtClean="0">
                <a:solidFill>
                  <a:schemeClr val="tx1"/>
                </a:solidFill>
              </a:rPr>
              <a:t>Set end of cycle check-in to review data and effectiveness of the intervention.</a:t>
            </a:r>
            <a:endParaRPr lang="en-US" sz="2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18728192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SDQ data for Spring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95400"/>
            <a:ext cx="5052615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3352800"/>
            <a:ext cx="4800600" cy="2968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622061148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SDQ Comparison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1905000"/>
            <a:ext cx="5715000" cy="3741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760973267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85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Resources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143000"/>
            <a:ext cx="6172200" cy="5181600"/>
          </a:xfrm>
        </p:spPr>
        <p:txBody>
          <a:bodyPr>
            <a:normAutofit lnSpcReduction="10000"/>
          </a:bodyPr>
          <a:lstStyle/>
          <a:p>
            <a:r>
              <a:rPr lang="en-US" sz="1400" b="1" dirty="0" smtClean="0">
                <a:solidFill>
                  <a:schemeClr val="tx1"/>
                </a:solidFill>
              </a:rPr>
              <a:t>Caring School Community curriculum </a:t>
            </a:r>
            <a:r>
              <a:rPr lang="en-US" sz="1400" b="1" i="1" dirty="0" smtClean="0">
                <a:solidFill>
                  <a:schemeClr val="tx1"/>
                </a:solidFill>
              </a:rPr>
              <a:t>by Developmental Studies Center </a:t>
            </a:r>
            <a:r>
              <a:rPr lang="en-US" sz="1400" b="1" u="sng" dirty="0" smtClean="0">
                <a:solidFill>
                  <a:schemeClr val="tx1"/>
                </a:solidFill>
              </a:rPr>
              <a:t>www.devstu.org</a:t>
            </a:r>
          </a:p>
          <a:p>
            <a:r>
              <a:rPr lang="en-US" sz="1400" b="1" u="sng" dirty="0" smtClean="0">
                <a:solidFill>
                  <a:schemeClr val="tx1"/>
                </a:solidFill>
              </a:rPr>
              <a:t>The Heart of Learning and Teaching: Compassion, Resiliency, and Academic Success </a:t>
            </a:r>
            <a:r>
              <a:rPr lang="en-US" sz="1400" b="1" i="1" dirty="0" smtClean="0">
                <a:solidFill>
                  <a:schemeClr val="tx1"/>
                </a:solidFill>
              </a:rPr>
              <a:t>by Ray </a:t>
            </a:r>
            <a:r>
              <a:rPr lang="en-US" sz="1400" b="1" i="1" dirty="0" err="1" smtClean="0">
                <a:solidFill>
                  <a:schemeClr val="tx1"/>
                </a:solidFill>
              </a:rPr>
              <a:t>Wolpow</a:t>
            </a:r>
            <a:r>
              <a:rPr lang="en-US" sz="1400" b="1" i="1" dirty="0" smtClean="0">
                <a:solidFill>
                  <a:schemeClr val="tx1"/>
                </a:solidFill>
              </a:rPr>
              <a:t>, Mona M. Johnson, Ron </a:t>
            </a:r>
            <a:r>
              <a:rPr lang="en-US" sz="1400" b="1" i="1" dirty="0" err="1" smtClean="0">
                <a:solidFill>
                  <a:schemeClr val="tx1"/>
                </a:solidFill>
              </a:rPr>
              <a:t>Hertel</a:t>
            </a:r>
            <a:r>
              <a:rPr lang="en-US" sz="1400" b="1" i="1" dirty="0" smtClean="0">
                <a:solidFill>
                  <a:schemeClr val="tx1"/>
                </a:solidFill>
              </a:rPr>
              <a:t> and Susan O. Kincaid </a:t>
            </a:r>
            <a:r>
              <a:rPr lang="en-US" sz="1400" b="1" u="sng" dirty="0" smtClean="0">
                <a:solidFill>
                  <a:schemeClr val="tx1"/>
                </a:solidFill>
              </a:rPr>
              <a:t>http://www.k12.wa.us/CompassionateSchools/HeartofLearning.aspx </a:t>
            </a:r>
          </a:p>
          <a:p>
            <a:r>
              <a:rPr lang="en-US" sz="1400" b="1" u="sng" dirty="0">
                <a:solidFill>
                  <a:schemeClr val="tx1"/>
                </a:solidFill>
              </a:rPr>
              <a:t>Helping Traumatized Children Learn</a:t>
            </a:r>
            <a:r>
              <a:rPr lang="en-US" sz="1400" b="1" dirty="0">
                <a:solidFill>
                  <a:schemeClr val="tx1"/>
                </a:solidFill>
              </a:rPr>
              <a:t>  (purple book</a:t>
            </a:r>
            <a:r>
              <a:rPr lang="en-US" sz="1400" b="1" dirty="0" smtClean="0">
                <a:solidFill>
                  <a:schemeClr val="tx1"/>
                </a:solidFill>
              </a:rPr>
              <a:t>)  </a:t>
            </a:r>
            <a:r>
              <a:rPr lang="en-US" sz="1400" b="1" dirty="0" smtClean="0">
                <a:solidFill>
                  <a:schemeClr val="tx1"/>
                </a:solidFill>
                <a:hlinkClick r:id="rId3"/>
              </a:rPr>
              <a:t>www.massadvocates.org</a:t>
            </a:r>
            <a:endParaRPr lang="en-US" sz="1400" b="1" dirty="0">
              <a:solidFill>
                <a:schemeClr val="tx1"/>
              </a:solidFill>
            </a:endParaRPr>
          </a:p>
          <a:p>
            <a:r>
              <a:rPr lang="en-US" sz="1400" b="1" u="sng" dirty="0" smtClean="0">
                <a:solidFill>
                  <a:schemeClr val="tx1"/>
                </a:solidFill>
              </a:rPr>
              <a:t>Lost at School: Why Our Kids with Behavioral Challenges Are Falling Through the Cracks and How We Can Help Them </a:t>
            </a:r>
            <a:r>
              <a:rPr lang="en-US" sz="1400" b="1" i="1" dirty="0" smtClean="0">
                <a:solidFill>
                  <a:schemeClr val="tx1"/>
                </a:solidFill>
              </a:rPr>
              <a:t>by Ross W. Greene, Ph.D. </a:t>
            </a:r>
            <a:r>
              <a:rPr lang="en-US" sz="1400" b="1" dirty="0" smtClean="0">
                <a:solidFill>
                  <a:schemeClr val="tx1"/>
                </a:solidFill>
              </a:rPr>
              <a:t>livesinthebalance.org</a:t>
            </a:r>
          </a:p>
          <a:p>
            <a:r>
              <a:rPr lang="en-US" sz="1400" b="1" u="sng" dirty="0" smtClean="0">
                <a:solidFill>
                  <a:schemeClr val="tx1"/>
                </a:solidFill>
              </a:rPr>
              <a:t>Mindset: the New Psychology of Success; How we can Learn to Fulfill Our Potential</a:t>
            </a:r>
            <a:r>
              <a:rPr lang="en-US" sz="1400" b="1" dirty="0" smtClean="0">
                <a:solidFill>
                  <a:schemeClr val="tx1"/>
                </a:solidFill>
              </a:rPr>
              <a:t>  </a:t>
            </a:r>
            <a:r>
              <a:rPr lang="en-US" sz="1400" b="1" i="1" dirty="0" smtClean="0">
                <a:solidFill>
                  <a:schemeClr val="tx1"/>
                </a:solidFill>
              </a:rPr>
              <a:t>by Carol S. </a:t>
            </a:r>
            <a:r>
              <a:rPr lang="en-US" sz="1400" b="1" i="1" dirty="0" err="1" smtClean="0">
                <a:solidFill>
                  <a:schemeClr val="tx1"/>
                </a:solidFill>
              </a:rPr>
              <a:t>Dweck</a:t>
            </a:r>
            <a:r>
              <a:rPr lang="en-US" sz="1400" b="1" i="1" dirty="0" smtClean="0">
                <a:solidFill>
                  <a:schemeClr val="tx1"/>
                </a:solidFill>
              </a:rPr>
              <a:t>, Ph.D.</a:t>
            </a:r>
          </a:p>
          <a:p>
            <a:r>
              <a:rPr lang="en-US" sz="1400" b="1" dirty="0" smtClean="0">
                <a:solidFill>
                  <a:schemeClr val="tx1"/>
                </a:solidFill>
              </a:rPr>
              <a:t>Professional Quality of Life Scale (</a:t>
            </a:r>
            <a:r>
              <a:rPr lang="en-US" sz="1400" b="1" dirty="0" err="1" smtClean="0">
                <a:solidFill>
                  <a:schemeClr val="tx1"/>
                </a:solidFill>
              </a:rPr>
              <a:t>ProQOL</a:t>
            </a:r>
            <a:r>
              <a:rPr lang="en-US" sz="1400" b="1" dirty="0" smtClean="0">
                <a:solidFill>
                  <a:schemeClr val="tx1"/>
                </a:solidFill>
              </a:rPr>
              <a:t> R-IV) from Idaho State </a:t>
            </a:r>
            <a:r>
              <a:rPr lang="en-US" sz="1400" b="1" dirty="0">
                <a:solidFill>
                  <a:schemeClr val="tx1"/>
                </a:solidFill>
              </a:rPr>
              <a:t>University </a:t>
            </a:r>
            <a:r>
              <a:rPr lang="en-US" sz="1400" b="1" dirty="0">
                <a:solidFill>
                  <a:schemeClr val="tx1"/>
                </a:solidFill>
                <a:hlinkClick r:id="rId4"/>
              </a:rPr>
              <a:t>http://</a:t>
            </a:r>
            <a:r>
              <a:rPr lang="en-US" sz="1400" b="1" dirty="0" smtClean="0">
                <a:solidFill>
                  <a:schemeClr val="tx1"/>
                </a:solidFill>
                <a:hlinkClick r:id="rId4"/>
              </a:rPr>
              <a:t>proqol.org/ProQol_Test.html</a:t>
            </a:r>
            <a:endParaRPr lang="en-US" sz="1400" b="1" dirty="0" smtClean="0">
              <a:solidFill>
                <a:schemeClr val="tx1"/>
              </a:solidFill>
            </a:endParaRPr>
          </a:p>
          <a:p>
            <a:r>
              <a:rPr lang="en-US" sz="1400" b="1" u="sng" dirty="0" smtClean="0">
                <a:solidFill>
                  <a:schemeClr val="tx1"/>
                </a:solidFill>
              </a:rPr>
              <a:t>Response to Intervention (RTI) and Continuous School Improvement (CSI): Using Data, Vision, and Leadership to Design, Implement, and Evaluate a School wide Prevention System </a:t>
            </a:r>
            <a:r>
              <a:rPr lang="en-US" sz="1400" b="1" i="1" dirty="0" smtClean="0">
                <a:solidFill>
                  <a:schemeClr val="tx1"/>
                </a:solidFill>
              </a:rPr>
              <a:t>by Victoria L. Bernhardt, and Connie L. Hébert 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609600"/>
            <a:ext cx="4876800" cy="7921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12-13 CEE Spider G QCT copy.pdf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9702" r="-19702"/>
          <a:stretch>
            <a:fillRect/>
          </a:stretch>
        </p:blipFill>
        <p:spPr>
          <a:xfrm>
            <a:off x="-457200" y="228600"/>
            <a:ext cx="9970734" cy="6043062"/>
          </a:xfrm>
        </p:spPr>
      </p:pic>
    </p:spTree>
    <p:extLst>
      <p:ext uri="{BB962C8B-B14F-4D97-AF65-F5344CB8AC3E}">
        <p14:creationId xmlns:p14="http://schemas.microsoft.com/office/powerpoint/2010/main" xmlns="" val="1024680348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What we know…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447800"/>
            <a:ext cx="6172200" cy="4038600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Students in our school--100%--are EXCELLENT learners. </a:t>
            </a:r>
          </a:p>
          <a:p>
            <a:r>
              <a:rPr lang="en-US" sz="2400" b="1" dirty="0">
                <a:solidFill>
                  <a:srgbClr val="FFC000"/>
                </a:solidFill>
              </a:rPr>
              <a:t>We need a learning environment that meets needs of students: </a:t>
            </a:r>
          </a:p>
          <a:p>
            <a:pPr lvl="1"/>
            <a:r>
              <a:rPr lang="en-US" sz="2400" b="1" dirty="0">
                <a:solidFill>
                  <a:srgbClr val="FFC000"/>
                </a:solidFill>
              </a:rPr>
              <a:t>Cultural</a:t>
            </a:r>
          </a:p>
          <a:p>
            <a:pPr lvl="1"/>
            <a:r>
              <a:rPr lang="en-US" sz="2400" b="1" dirty="0">
                <a:solidFill>
                  <a:srgbClr val="FFC000"/>
                </a:solidFill>
              </a:rPr>
              <a:t>Academic</a:t>
            </a:r>
          </a:p>
          <a:p>
            <a:pPr lvl="1"/>
            <a:r>
              <a:rPr lang="en-US" sz="2400" b="1" dirty="0" smtClean="0">
                <a:solidFill>
                  <a:srgbClr val="FFC000"/>
                </a:solidFill>
              </a:rPr>
              <a:t>Social/Emotional wellbeing </a:t>
            </a:r>
            <a:endParaRPr lang="en-US" sz="2400" b="1" dirty="0">
              <a:solidFill>
                <a:srgbClr val="FFC000"/>
              </a:solidFill>
            </a:endParaRPr>
          </a:p>
          <a:p>
            <a:pPr marL="393192" lvl="1" indent="0">
              <a:buNone/>
            </a:pPr>
            <a:r>
              <a:rPr lang="en-US" sz="2400" b="1" i="1" dirty="0">
                <a:solidFill>
                  <a:srgbClr val="FFC000"/>
                </a:solidFill>
              </a:rPr>
              <a:t>Through our work we are closing academic gaps in an accelerated way…</a:t>
            </a:r>
          </a:p>
          <a:p>
            <a:endParaRPr lang="en-US" sz="2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46737764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How do we teach S/E well-being?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295400"/>
            <a:ext cx="5943600" cy="4648200"/>
          </a:xfrm>
        </p:spPr>
        <p:txBody>
          <a:bodyPr>
            <a:noAutofit/>
          </a:bodyPr>
          <a:lstStyle/>
          <a:p>
            <a:r>
              <a:rPr lang="en-US" sz="1800" b="1" dirty="0" smtClean="0">
                <a:solidFill>
                  <a:srgbClr val="FFC000"/>
                </a:solidFill>
              </a:rPr>
              <a:t>Our Compassion Plan</a:t>
            </a:r>
          </a:p>
          <a:p>
            <a:r>
              <a:rPr lang="en-US" sz="1800" b="1" dirty="0" smtClean="0">
                <a:solidFill>
                  <a:srgbClr val="FFC000"/>
                </a:solidFill>
              </a:rPr>
              <a:t>Growth Mindset</a:t>
            </a:r>
          </a:p>
          <a:p>
            <a:r>
              <a:rPr lang="en-US" sz="1800" b="1" dirty="0" smtClean="0">
                <a:solidFill>
                  <a:srgbClr val="FFC000"/>
                </a:solidFill>
              </a:rPr>
              <a:t>Quil Ceda Tulalip’s Guidelines for Success</a:t>
            </a:r>
          </a:p>
          <a:p>
            <a:r>
              <a:rPr lang="en-US" sz="1800" b="1" dirty="0">
                <a:solidFill>
                  <a:srgbClr val="FFC000"/>
                </a:solidFill>
              </a:rPr>
              <a:t>Morning message at daily </a:t>
            </a:r>
            <a:r>
              <a:rPr lang="en-US" sz="1800" b="1" dirty="0" smtClean="0">
                <a:solidFill>
                  <a:srgbClr val="FFC000"/>
                </a:solidFill>
              </a:rPr>
              <a:t>assembly</a:t>
            </a:r>
          </a:p>
          <a:p>
            <a:r>
              <a:rPr lang="en-US" sz="1800" b="1" dirty="0" smtClean="0">
                <a:solidFill>
                  <a:srgbClr val="FFC000"/>
                </a:solidFill>
              </a:rPr>
              <a:t>PBIS –teach appropriate school behaviors and common area expectations</a:t>
            </a:r>
          </a:p>
          <a:p>
            <a:r>
              <a:rPr lang="en-US" sz="1800" b="1" dirty="0" smtClean="0">
                <a:solidFill>
                  <a:srgbClr val="FFC000"/>
                </a:solidFill>
              </a:rPr>
              <a:t>Common understanding that students do well if they are able (Ross Greene’s CPS model)</a:t>
            </a:r>
          </a:p>
          <a:p>
            <a:r>
              <a:rPr lang="en-US" sz="1800" b="1" dirty="0" smtClean="0">
                <a:solidFill>
                  <a:srgbClr val="FFC000"/>
                </a:solidFill>
              </a:rPr>
              <a:t>School-wide classroom lessons taught by school counselors</a:t>
            </a:r>
          </a:p>
          <a:p>
            <a:r>
              <a:rPr lang="en-US" sz="1800" b="1" dirty="0" smtClean="0">
                <a:solidFill>
                  <a:srgbClr val="FFC000"/>
                </a:solidFill>
              </a:rPr>
              <a:t>Adjust school-wide lessons based on data</a:t>
            </a:r>
          </a:p>
          <a:p>
            <a:r>
              <a:rPr lang="en-US" sz="1800" b="1" dirty="0" smtClean="0">
                <a:solidFill>
                  <a:srgbClr val="FFC000"/>
                </a:solidFill>
              </a:rPr>
              <a:t>Design grade-level and small group interventions based in data</a:t>
            </a:r>
          </a:p>
          <a:p>
            <a:endParaRPr lang="en-US" sz="1800" b="1" dirty="0" smtClean="0">
              <a:solidFill>
                <a:srgbClr val="FFC000"/>
              </a:solidFill>
            </a:endParaRPr>
          </a:p>
          <a:p>
            <a:endParaRPr lang="en-US" sz="18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31442491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Growth Mindset</a:t>
            </a:r>
            <a:endParaRPr lang="en-US" sz="4000" b="1" dirty="0">
              <a:solidFill>
                <a:schemeClr val="bg1"/>
              </a:solidFill>
            </a:endParaRPr>
          </a:p>
        </p:txBody>
      </p:sp>
      <p:pic>
        <p:nvPicPr>
          <p:cNvPr id="4" name="Content Placeholder 6" descr="Hallway Growth Mindset.jp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9608" b="9608"/>
          <a:stretch>
            <a:fillRect/>
          </a:stretch>
        </p:blipFill>
        <p:spPr>
          <a:xfrm>
            <a:off x="1219200" y="1600200"/>
            <a:ext cx="6705600" cy="4157011"/>
          </a:xfrm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xmlns="" val="709314080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Guidelines for Success</a:t>
            </a:r>
            <a:endParaRPr lang="en-US" sz="4000" b="1" dirty="0">
              <a:solidFill>
                <a:schemeClr val="bg1"/>
              </a:solidFill>
            </a:endParaRPr>
          </a:p>
        </p:txBody>
      </p:sp>
      <p:pic>
        <p:nvPicPr>
          <p:cNvPr id="4" name="Content Placeholder 3" descr="GROW GUIDELINS-1 copy.pdf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962" r="-8527" b="6350"/>
          <a:stretch/>
        </p:blipFill>
        <p:spPr>
          <a:xfrm>
            <a:off x="1295400" y="1447800"/>
            <a:ext cx="6858000" cy="4214316"/>
          </a:xfrm>
        </p:spPr>
      </p:pic>
    </p:spTree>
    <p:extLst>
      <p:ext uri="{BB962C8B-B14F-4D97-AF65-F5344CB8AC3E}">
        <p14:creationId xmlns:p14="http://schemas.microsoft.com/office/powerpoint/2010/main" xmlns="" val="104451993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Morning Message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QC-Assembly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600200" y="1524000"/>
            <a:ext cx="5943600" cy="37529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xmlns="" val="525137571"/>
      </p:ext>
    </p:extLst>
  </p:cSld>
  <p:clrMapOvr>
    <a:masterClrMapping/>
  </p:clrMapOvr>
  <p:transition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ir">
  <a:themeElements>
    <a:clrScheme name="purple">
      <a:dk1>
        <a:sysClr val="windowText" lastClr="000000"/>
      </a:dk1>
      <a:lt1>
        <a:sysClr val="window" lastClr="FFFFFF"/>
      </a:lt1>
      <a:dk2>
        <a:srgbClr val="7030A0"/>
      </a:dk2>
      <a:lt2>
        <a:srgbClr val="7030A0"/>
      </a:lt2>
      <a:accent1>
        <a:srgbClr val="686F3A"/>
      </a:accent1>
      <a:accent2>
        <a:srgbClr val="165996"/>
      </a:accent2>
      <a:accent3>
        <a:srgbClr val="7276A0"/>
      </a:accent3>
      <a:accent4>
        <a:srgbClr val="7DB434"/>
      </a:accent4>
      <a:accent5>
        <a:srgbClr val="D28300"/>
      </a:accent5>
      <a:accent6>
        <a:srgbClr val="2B62CB"/>
      </a:accent6>
      <a:hlink>
        <a:srgbClr val="B58900"/>
      </a:hlink>
      <a:folHlink>
        <a:srgbClr val="B55C39"/>
      </a:folHlink>
    </a:clrScheme>
    <a:fontScheme name="Air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Air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200000"/>
              </a:schemeClr>
            </a:gs>
            <a:gs pos="35000">
              <a:schemeClr val="phClr">
                <a:tint val="50000"/>
                <a:satMod val="250000"/>
              </a:schemeClr>
            </a:gs>
            <a:gs pos="100000">
              <a:schemeClr val="phClr">
                <a:tint val="40000"/>
                <a:satMod val="350000"/>
              </a:schemeClr>
            </a:gs>
          </a:gsLst>
          <a:lin ang="87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50000"/>
                <a:satMod val="110000"/>
              </a:schemeClr>
              <a:schemeClr val="phClr">
                <a:tint val="70000"/>
                <a:satMod val="150000"/>
              </a:schemeClr>
            </a:duotone>
          </a:blip>
          <a:tile tx="0" ty="0" sx="35000" sy="35000" flip="none" algn="tl"/>
        </a:blipFill>
      </a:fillStyleLst>
      <a:lnStyleLst>
        <a:ln w="9525" cap="flat" cmpd="sng" algn="ctr">
          <a:solidFill>
            <a:schemeClr val="phClr">
              <a:shade val="95000"/>
              <a:satMod val="115000"/>
            </a:schemeClr>
          </a:solidFill>
          <a:prstDash val="solid"/>
        </a:ln>
        <a:ln w="12700" cap="flat" cmpd="sng" algn="ctr">
          <a:solidFill>
            <a:schemeClr val="phClr">
              <a:shade val="90000"/>
              <a:satMod val="115000"/>
            </a:schemeClr>
          </a:solidFill>
          <a:prstDash val="solid"/>
        </a:ln>
        <a:ln w="19050" cap="flat" cmpd="sng" algn="ctr">
          <a:solidFill>
            <a:schemeClr val="phClr">
              <a:shade val="80000"/>
              <a:satMod val="110000"/>
            </a:schemeClr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63500" dist="25400" dir="5400000" rotWithShape="0">
              <a:srgbClr val="FFFFFF">
                <a:alpha val="50000"/>
              </a:srgbClr>
            </a:outerShdw>
            <a:reflection blurRad="63500" stA="20000" endPos="15000" dist="12700" dir="5400000" sy="-100000" rotWithShape="0"/>
          </a:effectLst>
        </a:effectStyle>
        <a:effectStyle>
          <a:effectLst>
            <a:reflection blurRad="127000" stA="25000" endPos="20000" dist="38100" dir="5400000" sy="-100000" rotWithShape="0"/>
          </a:effectLst>
          <a:scene3d>
            <a:camera prst="orthographicFront">
              <a:rot lat="0" lon="0" rev="0"/>
            </a:camera>
            <a:lightRig rig="balanced" dir="b">
              <a:rot lat="0" lon="0" rev="2700000"/>
            </a:lightRig>
          </a:scene3d>
          <a:sp3d>
            <a:bevelT w="381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/>
            </a:gs>
            <a:gs pos="52000">
              <a:srgbClr val="D8D8D8"/>
            </a:gs>
            <a:gs pos="100000">
              <a:schemeClr val="phClr">
                <a:lumMod val="25000"/>
              </a:schemeClr>
            </a:gs>
          </a:gsLst>
          <a:path path="circle">
            <a:fillToRect t="-80000" r="80000" b="180000"/>
          </a:path>
        </a:gradFill>
        <a:gradFill rotWithShape="1">
          <a:gsLst>
            <a:gs pos="0">
              <a:schemeClr val="accent5"/>
            </a:gs>
            <a:gs pos="52000">
              <a:srgbClr val="D8D8D8"/>
            </a:gs>
            <a:gs pos="100000">
              <a:schemeClr val="phClr">
                <a:lumMod val="25000"/>
              </a:schemeClr>
            </a:gs>
          </a:gsLst>
          <a:path path="circle">
            <a:fillToRect t="-80000" r="80000" b="18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30005</TotalTime>
  <Words>1274</Words>
  <Application>Microsoft Office PowerPoint</Application>
  <PresentationFormat>On-screen Show (4:3)</PresentationFormat>
  <Paragraphs>231</Paragraphs>
  <Slides>35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Air</vt:lpstr>
      <vt:lpstr>Our Compassion Plan to Increase Resiliency and Hope</vt:lpstr>
      <vt:lpstr>Quil Ceda Tulalip Elementary</vt:lpstr>
      <vt:lpstr>Vision</vt:lpstr>
      <vt:lpstr>Slide 4</vt:lpstr>
      <vt:lpstr>What we know…</vt:lpstr>
      <vt:lpstr>How do we teach S/E well-being?</vt:lpstr>
      <vt:lpstr>Growth Mindset</vt:lpstr>
      <vt:lpstr>Guidelines for Success</vt:lpstr>
      <vt:lpstr>Morning Message</vt:lpstr>
      <vt:lpstr>PBIS</vt:lpstr>
      <vt:lpstr>Consequences of Trauma</vt:lpstr>
      <vt:lpstr>Students who don’t perceive safety (over-perceive danger)</vt:lpstr>
      <vt:lpstr>You might try:</vt:lpstr>
      <vt:lpstr>Students who are not able to self-regulate well (physically/emotionally)</vt:lpstr>
      <vt:lpstr>Students who don’t succeed academically or socially</vt:lpstr>
      <vt:lpstr>Students who don’t believe they matter</vt:lpstr>
      <vt:lpstr>Hope= Compassionate Schools</vt:lpstr>
      <vt:lpstr>Breathing Strategy Demo</vt:lpstr>
      <vt:lpstr>Tulalip and Quil Ceda Elementary</vt:lpstr>
      <vt:lpstr>Always empower, never disempower</vt:lpstr>
      <vt:lpstr>Unconditional Positive Regard</vt:lpstr>
      <vt:lpstr>High Expectations</vt:lpstr>
      <vt:lpstr>Check Assumptions/Be Proactive</vt:lpstr>
      <vt:lpstr>Be a Relationship Coach</vt:lpstr>
      <vt:lpstr>Guided Opportunities for Helpful Participation</vt:lpstr>
      <vt:lpstr>Through these Strategies, we establish:</vt:lpstr>
      <vt:lpstr>Self-Care—An Ethical Obligation for Those Who Care</vt:lpstr>
      <vt:lpstr>Data, data, data. What can we use?</vt:lpstr>
      <vt:lpstr>SWIS</vt:lpstr>
      <vt:lpstr>SDQ data for Fall</vt:lpstr>
      <vt:lpstr>How we used the SDQ results:</vt:lpstr>
      <vt:lpstr>Our problem solving/data cycle:</vt:lpstr>
      <vt:lpstr>SDQ data for Spring</vt:lpstr>
      <vt:lpstr>SDQ Comparison</vt:lpstr>
      <vt:lpstr>Resources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Tulalip and Quil Ceda Elementary</dc:title>
  <dc:creator>Christy</dc:creator>
  <cp:lastModifiedBy>Christy</cp:lastModifiedBy>
  <cp:revision>285</cp:revision>
  <dcterms:created xsi:type="dcterms:W3CDTF">2013-05-12T19:24:35Z</dcterms:created>
  <dcterms:modified xsi:type="dcterms:W3CDTF">2016-01-15T03:45:00Z</dcterms:modified>
</cp:coreProperties>
</file>